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sldIdLst>
    <p:sldId id="260" r:id="rId2"/>
    <p:sldId id="261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7" r:id="rId13"/>
    <p:sldId id="278" r:id="rId14"/>
    <p:sldId id="274" r:id="rId15"/>
    <p:sldId id="262" r:id="rId16"/>
    <p:sldId id="279" r:id="rId17"/>
    <p:sldId id="280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72C"/>
    <a:srgbClr val="E3172F"/>
    <a:srgbClr val="E6E6E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D2574-5E87-4506-AB1E-EF6E478392D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B38E5-0CA4-4D17-A22C-4A51330378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20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1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0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560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32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60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965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80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38E5-0CA4-4D17-A22C-4A51330378B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4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7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9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9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5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0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9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1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0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8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54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9BF0B-04AF-44BE-8B9C-CFA74D4B37F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5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it.co.kr/survey/report/index/193996/2" TargetMode="External"/><Relationship Id="rId2" Type="http://schemas.openxmlformats.org/officeDocument/2006/relationships/hyperlink" Target="https://www.vintageisthenewold.com/game-pedia/what-genre-of-game-are-the-most-profitabl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amedeveloper.com/blogs/3-years-of-astroneer-live-a-marketing-comms-post-mortem" TargetMode="External"/><Relationship Id="rId4" Type="http://schemas.openxmlformats.org/officeDocument/2006/relationships/hyperlink" Target="https://web.archive.org/web/20220804165535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282068"/>
            <a:ext cx="12192000" cy="2575932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586" y="1706601"/>
            <a:ext cx="5344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Do Not Disturb</a:t>
            </a:r>
            <a:endParaRPr lang="ko-KR" altLang="en-US" sz="6000" dirty="0">
              <a:solidFill>
                <a:srgbClr val="A2272C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45122" y="5570034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2017180002 </a:t>
            </a:r>
            <a:r>
              <a:rPr lang="ko-KR" altLang="en-US" sz="2400" dirty="0" err="1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고선우</a:t>
            </a:r>
            <a:endParaRPr lang="en-US" altLang="ko-KR" sz="2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2020184015 </a:t>
            </a:r>
            <a:r>
              <a:rPr lang="ko-KR" altLang="en-US" sz="2400" dirty="0" err="1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박가현</a:t>
            </a:r>
            <a:endParaRPr lang="en-US" altLang="ko-KR" sz="2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2020184025 </a:t>
            </a:r>
            <a:r>
              <a:rPr lang="ko-KR" altLang="en-US" sz="2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이승희</a:t>
            </a:r>
            <a:endParaRPr lang="en-US" altLang="ko-KR" sz="2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73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개발 환경</a:t>
            </a:r>
          </a:p>
        </p:txBody>
      </p:sp>
      <p:pic>
        <p:nvPicPr>
          <p:cNvPr id="14" name="그림 13" descr="Swit - Google Play 앱">
            <a:extLst>
              <a:ext uri="{FF2B5EF4-FFF2-40B4-BE49-F238E27FC236}">
                <a16:creationId xmlns:a16="http://schemas.microsoft.com/office/drawing/2014/main" id="{A33C1349-E6F7-A6B0-C481-1E5CF8F1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34" y="4180958"/>
            <a:ext cx="1277545" cy="1263658"/>
          </a:xfrm>
          <a:prstGeom prst="rect">
            <a:avLst/>
          </a:prstGeom>
        </p:spPr>
      </p:pic>
      <p:pic>
        <p:nvPicPr>
          <p:cNvPr id="15" name="Picture 2" descr="i0.wp.com/d15haboszopus7.cloudfront.net/wp-cont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74" y="4392775"/>
            <a:ext cx="949677" cy="94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cdn.discordapp.com/attachments/1124642447922827336/1168172392170922004/mf4PMrVqvy9KVUQAAAAASUVORK5CYII.png?ex=6550cc51&amp;is=653e5751&amp;hm=960c21fd45c1af4e93c402b439d31f5b70b5c5b3f3dda7a021e80394fc6de043&amp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1" y="4333751"/>
            <a:ext cx="1008701" cy="10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887687" y="5278390"/>
            <a:ext cx="13964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3Ds Max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84697" y="5342452"/>
            <a:ext cx="1155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GitHub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147303" y="1722920"/>
            <a:ext cx="1629960" cy="1805216"/>
            <a:chOff x="4970345" y="1662163"/>
            <a:chExt cx="939577" cy="104060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AA2B23-A0BF-449A-B421-78EFB7039076}"/>
                </a:ext>
              </a:extLst>
            </p:cNvPr>
            <p:cNvSpPr/>
            <p:nvPr/>
          </p:nvSpPr>
          <p:spPr>
            <a:xfrm>
              <a:off x="4970345" y="2472125"/>
              <a:ext cx="939577" cy="230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Unity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</p:txBody>
        </p:sp>
        <p:pic>
          <p:nvPicPr>
            <p:cNvPr id="24" name="Picture 2" descr="https://cdn.discordapp.com/attachments/1124642447922827336/1168171988263653497/wzdlLGb469AfjaUs0dK0cw4P6DnZGh5Hckap0QuMUxSNNdNaYq1VKrtdPtI87y2g5kfZezG6L76WUUjCIIgCIIgCIIgCIIgCIIgCIIgCIIgCIKog38JN6zRZmEMiAAAAABJRU5ErkJggg.png?ex=6550cbf1&amp;is=653e56f1&amp;hm=e493f5f09fe8ca6dcb1954a32838357714b4c2b37d5b60980967ea2d1964196b&amp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953" y="1662163"/>
              <a:ext cx="714133" cy="714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4" descr="https://cdn.discordapp.com/attachments/1124642447922827336/1168172262218805348/1200px-Font_Awesome_5_brands_github.png?ex=6550cc32&amp;is=653e5732&amp;hm=fac2ade85ca7928e780e1caffe3a94bcfc7f89ab150e0e2a0353a0207b34b86e&amp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89" y="4418756"/>
            <a:ext cx="760588" cy="7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3315271" y="5295469"/>
            <a:ext cx="82475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Swit</a:t>
            </a:r>
            <a:endParaRPr lang="ko-KR" dirty="0" err="1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7557388" y="5309655"/>
            <a:ext cx="1172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ZBrush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9748462" y="5286249"/>
            <a:ext cx="11722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Visual Studio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pic>
        <p:nvPicPr>
          <p:cNvPr id="29" name="Picture 2" descr="https://cdn.discordapp.com/attachments/1124642447922827336/1168172811903316009/Product-Icon.png?ex=656341b5&amp;is=6550ccb5&amp;hm=7bd0f68e5fea7099ff044f6530889fe51d86ce81abb50196defc5e6cda32e614&amp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048" y="4367863"/>
            <a:ext cx="887094" cy="88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57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구현할 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255618" y="2143884"/>
            <a:ext cx="78258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A* </a:t>
            </a:r>
            <a:r>
              <a:rPr lang="ko-KR" altLang="en-US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알고리즘을 이용한 길 찾기</a:t>
            </a: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50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JPS</a:t>
            </a:r>
            <a:r>
              <a:rPr lang="ko-KR" altLang="en-US" sz="250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알고리즘을 </a:t>
            </a:r>
            <a:r>
              <a:rPr lang="ko-KR" altLang="en-US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이용한 길 찾기</a:t>
            </a: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쉐이더</a:t>
            </a:r>
            <a:r>
              <a:rPr lang="ko-KR" altLang="en-US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제작</a:t>
            </a: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랜덤 지형 생성</a:t>
            </a: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나만의 맵 만들기</a:t>
            </a:r>
          </a:p>
        </p:txBody>
      </p:sp>
    </p:spTree>
    <p:extLst>
      <p:ext uri="{BB962C8B-B14F-4D97-AF65-F5344CB8AC3E}">
        <p14:creationId xmlns:p14="http://schemas.microsoft.com/office/powerpoint/2010/main" val="315580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07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3924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역할 분담 및 개인별 준비 현황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587289"/>
              </p:ext>
            </p:extLst>
          </p:nvPr>
        </p:nvGraphicFramePr>
        <p:xfrm>
          <a:off x="741728" y="1481442"/>
          <a:ext cx="10886343" cy="4470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0" dirty="0" err="1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고선우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 err="1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박가현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이승희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그래픽 리소스  제작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맵 제작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이펙트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사운드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A*</a:t>
                      </a:r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를  이용한 길 찾기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200" spc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JPS</a:t>
                      </a:r>
                      <a:r>
                        <a:rPr lang="ko-KR" altLang="en-US" sz="2200" u="none" spc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알고리즘을 </a:t>
                      </a:r>
                      <a:r>
                        <a:rPr lang="ko-KR" altLang="en-US" sz="2200" u="none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이용한 </a:t>
                      </a:r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길 찾기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 err="1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쉐이더</a:t>
                      </a:r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 제작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랜덤 지형 생성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나만의 맵 만들기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2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게임엔진</a:t>
                      </a:r>
                      <a:r>
                        <a:rPr lang="en-US" altLang="ko-KR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3D</a:t>
                      </a:r>
                      <a:r>
                        <a:rPr lang="en-US" altLang="ko-KR" sz="2200" spc="0" baseline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 </a:t>
                      </a:r>
                      <a:r>
                        <a:rPr lang="ko-KR" altLang="en-US" sz="2200" spc="0" baseline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모델링 </a:t>
                      </a:r>
                      <a:endParaRPr lang="en-US" altLang="ko-KR" sz="2200" spc="0" baseline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200" spc="0" baseline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3D </a:t>
                      </a:r>
                      <a:r>
                        <a:rPr lang="ko-KR" altLang="en-US" sz="2200" spc="0" baseline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애니메이션</a:t>
                      </a:r>
                      <a:endParaRPr lang="ko-KR" altLang="en-US" sz="22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C++,STL,3D</a:t>
                      </a:r>
                      <a:r>
                        <a:rPr lang="ko-KR" altLang="en-US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게임프로그래밍</a:t>
                      </a:r>
                      <a:r>
                        <a:rPr lang="en-US" altLang="ko-KR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,</a:t>
                      </a:r>
                      <a:r>
                        <a:rPr lang="ko-KR" altLang="en-US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자료구조</a:t>
                      </a:r>
                      <a:r>
                        <a:rPr lang="en-US" altLang="ko-KR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,</a:t>
                      </a:r>
                      <a:r>
                        <a:rPr lang="ko-KR" altLang="en-US" sz="22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알고리즘</a:t>
                      </a:r>
                      <a:endParaRPr lang="en-US" altLang="ko-KR" sz="22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08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일정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11215" y="96291"/>
            <a:ext cx="8118119" cy="3649232"/>
            <a:chOff x="190151" y="3811787"/>
            <a:chExt cx="7576406" cy="31623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357" y="3811787"/>
              <a:ext cx="7315200" cy="31623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90151" y="5132874"/>
              <a:ext cx="660212" cy="915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97" y="3808902"/>
            <a:ext cx="7854106" cy="30051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45426" y="2861326"/>
            <a:ext cx="1353811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91097" y="67716"/>
            <a:ext cx="599635" cy="237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610" y="111525"/>
            <a:ext cx="15872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참고 문헌</a:t>
            </a:r>
          </a:p>
        </p:txBody>
      </p:sp>
      <p:sp>
        <p:nvSpPr>
          <p:cNvPr id="7" name="TextBox 12"/>
          <p:cNvSpPr txBox="1"/>
          <p:nvPr/>
        </p:nvSpPr>
        <p:spPr>
          <a:xfrm>
            <a:off x="235007" y="1120051"/>
            <a:ext cx="11873865" cy="37548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문서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2"/>
              </a:rPr>
              <a:t>https://www.vintageisthenewold.com/game-pedia/what-genre-of-game-are-the-most-profitable</a:t>
            </a:r>
            <a:endParaRPr lang="en-US" altLang="ko-KR" sz="1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  <a:hlinkClick r:id="rId3"/>
              </a:rPr>
              <a:t>https://www.dooit.co.kr/survey/report/index/193996/2</a:t>
            </a:r>
            <a:r>
              <a:rPr lang="en-US" altLang="ko-KR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 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4"/>
              </a:rPr>
              <a:t>https://web.archive.org/web/20220804165535/</a:t>
            </a:r>
            <a:endParaRPr lang="en-US" altLang="ko-KR" sz="1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>
                <a:latin typeface="08서울한강체 L" panose="02020603020101020101" pitchFamily="18" charset="-127"/>
                <a:ea typeface="08서울한강체 L" panose="02020603020101020101" pitchFamily="18" charset="-127"/>
                <a:hlinkClick r:id="rId5"/>
              </a:rPr>
              <a:t>https://www.gamedeveloper.com/blogs/3-years-of-astroneer-live-a-marketing-comms-post-mortem</a:t>
            </a:r>
            <a:endParaRPr lang="en-US" altLang="ko-KR" sz="1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endParaRPr lang="ko-KR" altLang="en-US" sz="14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사진</a:t>
            </a: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kumimoji="0" lang="ko-KR" altLang="en-US" sz="1400" i="0" u="none" strike="noStrike" kern="1200" cap="none" spc="0" normalizeH="0" baseline="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아스트로니어</a:t>
            </a: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 </a:t>
            </a:r>
            <a:endParaRPr kumimoji="0" lang="en-US" altLang="ko-KR" sz="1400" i="0" u="none" strike="noStrike" kern="1200" cap="none" spc="0" normalizeH="0" baseline="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리그 오브 레전드</a:t>
            </a: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유니티</a:t>
            </a:r>
            <a:endParaRPr lang="ko-KR" altLang="en-US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스윗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깃허브</a:t>
            </a:r>
            <a:endParaRPr lang="ko-KR" altLang="en-US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3d </a:t>
            </a: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max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  <a:cs typeface="마루 부리 Beta"/>
              </a:rPr>
              <a:t>zbrush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latin typeface="08서울한강체 L" panose="02020603020101020101" pitchFamily="18" charset="-127"/>
              <a:ea typeface="08서울한강체 L" panose="02020603020101020101" pitchFamily="18" charset="-127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34550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90676"/>
            <a:ext cx="12192000" cy="3676649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6431" y="3013501"/>
            <a:ext cx="312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13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2" name="타원 1"/>
          <p:cNvSpPr/>
          <p:nvPr/>
        </p:nvSpPr>
        <p:spPr>
          <a:xfrm>
            <a:off x="1110911" y="3429000"/>
            <a:ext cx="748352" cy="804256"/>
          </a:xfrm>
          <a:prstGeom prst="ellipse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3" y="2241085"/>
            <a:ext cx="3978785" cy="301994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2504627" y="5317773"/>
            <a:ext cx="3942721" cy="103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589974" y="2308803"/>
            <a:ext cx="2287" cy="28923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4887" y="3381726"/>
            <a:ext cx="78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1km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65202" y="5328107"/>
            <a:ext cx="68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1km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434002" y="4707629"/>
            <a:ext cx="7290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3178025" y="4707628"/>
            <a:ext cx="249046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5668485" y="4707628"/>
            <a:ext cx="7290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399441" y="4281556"/>
            <a:ext cx="7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36803" y="4281555"/>
            <a:ext cx="7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990914" y="4286550"/>
            <a:ext cx="76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600m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유닛 및 맵 크기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E4053-A1D8-A6A8-B7E9-C8ABD09F8B6E}"/>
              </a:ext>
            </a:extLst>
          </p:cNvPr>
          <p:cNvSpPr txBox="1"/>
          <p:nvPr/>
        </p:nvSpPr>
        <p:spPr>
          <a:xfrm>
            <a:off x="8021221" y="1348725"/>
            <a:ext cx="34778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플레이어</a:t>
            </a:r>
            <a:endParaRPr lang="en-US" altLang="ko-KR" sz="2000" dirty="0"/>
          </a:p>
          <a:p>
            <a:r>
              <a:rPr lang="en-US" altLang="ko-KR" sz="2000" dirty="0"/>
              <a:t>0.5m * 0.5m * 1.5m</a:t>
            </a:r>
          </a:p>
          <a:p>
            <a:endParaRPr lang="en-US" altLang="ko-KR" sz="2000" dirty="0"/>
          </a:p>
          <a:p>
            <a:r>
              <a:rPr lang="ko-KR" altLang="en-US" sz="2000" dirty="0"/>
              <a:t>유닛</a:t>
            </a:r>
            <a:r>
              <a:rPr lang="en-US" altLang="ko-KR" sz="2000" dirty="0"/>
              <a:t>(</a:t>
            </a:r>
            <a:r>
              <a:rPr lang="ko-KR" altLang="en-US" sz="2000" dirty="0"/>
              <a:t>아군</a:t>
            </a:r>
            <a:r>
              <a:rPr lang="en-US" altLang="ko-KR" sz="2000" dirty="0"/>
              <a:t>, </a:t>
            </a:r>
            <a:r>
              <a:rPr lang="ko-KR" altLang="en-US" sz="2000" dirty="0"/>
              <a:t>적군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0.25m * 0.25m * 0.5m</a:t>
            </a:r>
          </a:p>
          <a:p>
            <a:endParaRPr lang="en-US" altLang="ko-KR" sz="2000" dirty="0"/>
          </a:p>
          <a:p>
            <a:r>
              <a:rPr lang="ko-KR" altLang="en-US" sz="2000" dirty="0"/>
              <a:t>중간 보스</a:t>
            </a:r>
            <a:endParaRPr lang="en-US" altLang="ko-KR" sz="2000" dirty="0"/>
          </a:p>
          <a:p>
            <a:r>
              <a:rPr lang="en-US" altLang="ko-KR" sz="2000" dirty="0"/>
              <a:t>0.6m * 0.6m * 2m</a:t>
            </a:r>
          </a:p>
          <a:p>
            <a:endParaRPr lang="en-US" altLang="ko-KR" sz="2000" dirty="0"/>
          </a:p>
          <a:p>
            <a:r>
              <a:rPr lang="ko-KR" altLang="en-US" sz="2000" dirty="0"/>
              <a:t>보스</a:t>
            </a:r>
            <a:endParaRPr lang="en-US" altLang="ko-KR" sz="2000" dirty="0"/>
          </a:p>
          <a:p>
            <a:r>
              <a:rPr lang="en-US" altLang="ko-KR" sz="2000" dirty="0"/>
              <a:t>1.2m</a:t>
            </a:r>
            <a:r>
              <a:rPr lang="ko-KR" altLang="en-US" sz="2000" dirty="0"/>
              <a:t> </a:t>
            </a:r>
            <a:r>
              <a:rPr lang="en-US" altLang="ko-KR" sz="2000" dirty="0"/>
              <a:t>*</a:t>
            </a:r>
            <a:r>
              <a:rPr lang="ko-KR" altLang="en-US" sz="2000" dirty="0"/>
              <a:t> </a:t>
            </a:r>
            <a:r>
              <a:rPr lang="en-US" altLang="ko-KR" sz="2000" dirty="0"/>
              <a:t>1.2m</a:t>
            </a:r>
            <a:r>
              <a:rPr lang="ko-KR" altLang="en-US" sz="2000" dirty="0"/>
              <a:t> </a:t>
            </a:r>
            <a:r>
              <a:rPr lang="en-US" altLang="ko-KR" sz="2000" dirty="0"/>
              <a:t>*</a:t>
            </a:r>
            <a:r>
              <a:rPr lang="ko-KR" altLang="en-US" sz="2000" dirty="0"/>
              <a:t> </a:t>
            </a:r>
            <a:r>
              <a:rPr lang="en-US" altLang="ko-KR" sz="2000" dirty="0"/>
              <a:t>3m</a:t>
            </a:r>
          </a:p>
          <a:p>
            <a:endParaRPr lang="en-US" altLang="ko-KR" sz="2000" dirty="0"/>
          </a:p>
          <a:p>
            <a:r>
              <a:rPr lang="ko-KR" altLang="en-US" sz="2000" dirty="0" err="1"/>
              <a:t>포탑</a:t>
            </a:r>
            <a:endParaRPr lang="en-US" altLang="ko-KR" sz="2000" dirty="0"/>
          </a:p>
          <a:p>
            <a:r>
              <a:rPr lang="en-US" altLang="ko-KR" sz="2000" dirty="0"/>
              <a:t>1m * 1m * 3m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87046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29948"/>
              </p:ext>
            </p:extLst>
          </p:nvPr>
        </p:nvGraphicFramePr>
        <p:xfrm>
          <a:off x="284745" y="1847202"/>
          <a:ext cx="4752768" cy="3344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638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76384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유닛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유닛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</a:t>
                      </a:r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마리씩 생산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</a:t>
                      </a:r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마리씩 생산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51803" y="45243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포탑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종류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533511"/>
              </p:ext>
            </p:extLst>
          </p:nvPr>
        </p:nvGraphicFramePr>
        <p:xfrm>
          <a:off x="5466343" y="1847202"/>
          <a:ext cx="6296166" cy="3344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872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098722">
                  <a:extLst>
                    <a:ext uri="{9D8B030D-6E8A-4147-A177-3AD203B41FA5}">
                      <a16:colId xmlns:a16="http://schemas.microsoft.com/office/drawing/2014/main" val="2665384304"/>
                    </a:ext>
                  </a:extLst>
                </a:gridCol>
                <a:gridCol w="20987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단일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감속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단일 적을 향해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강한 공격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사거리가 길다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맞은 적은 </a:t>
                      </a:r>
                      <a:r>
                        <a:rPr lang="ko-KR" altLang="en-US" sz="2200" spc="0" dirty="0" err="1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느려짐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광역 공격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많은 적을 향해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2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약한 공격</a:t>
                      </a:r>
                      <a:endParaRPr lang="en-US" altLang="ko-KR" sz="22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53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1803" y="452436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웨이브에 따른 적 종류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59921"/>
              </p:ext>
            </p:extLst>
          </p:nvPr>
        </p:nvGraphicFramePr>
        <p:xfrm>
          <a:off x="387374" y="2301350"/>
          <a:ext cx="11366930" cy="2930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693">
                  <a:extLst>
                    <a:ext uri="{9D8B030D-6E8A-4147-A177-3AD203B41FA5}">
                      <a16:colId xmlns:a16="http://schemas.microsoft.com/office/drawing/2014/main" val="244516298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1795203584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806086567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3864537300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4221901070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3291661228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1314132643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4249279506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3929177898"/>
                    </a:ext>
                  </a:extLst>
                </a:gridCol>
                <a:gridCol w="1136693">
                  <a:extLst>
                    <a:ext uri="{9D8B030D-6E8A-4147-A177-3AD203B41FA5}">
                      <a16:colId xmlns:a16="http://schemas.microsoft.com/office/drawing/2014/main" val="1956956988"/>
                    </a:ext>
                  </a:extLst>
                </a:gridCol>
              </a:tblGrid>
              <a:tr h="77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5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6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7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9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0" dirty="0">
                          <a:solidFill>
                            <a:schemeClr val="bg1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10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2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159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</a:t>
                      </a:r>
                      <a:r>
                        <a:rPr lang="ko-KR" altLang="en-US" sz="1800" spc="0" baseline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 </a:t>
                      </a:r>
                      <a:r>
                        <a:rPr lang="en-US" altLang="ko-KR" sz="1800" spc="0" baseline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8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16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24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20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24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중간보스 </a:t>
                      </a:r>
                      <a:endParaRPr lang="en-US" altLang="ko-KR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36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28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40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32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44</a:t>
                      </a: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36</a:t>
                      </a:r>
                      <a:endParaRPr lang="ko-KR" altLang="en-US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보스</a:t>
                      </a:r>
                      <a:endParaRPr lang="en-US" altLang="ko-KR" sz="1800" spc="0" dirty="0">
                        <a:solidFill>
                          <a:srgbClr val="40474D"/>
                        </a:solidFill>
                        <a:latin typeface="08서울한강체 L" panose="02020603020101020101" pitchFamily="18" charset="-127"/>
                        <a:ea typeface="08서울한강체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근거리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52</a:t>
                      </a:r>
                      <a:r>
                        <a:rPr lang="ko-KR" altLang="en-US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원거리 </a:t>
                      </a:r>
                      <a:r>
                        <a:rPr lang="en-US" altLang="ko-KR" sz="1800" spc="0" dirty="0">
                          <a:solidFill>
                            <a:srgbClr val="40474D"/>
                          </a:solidFill>
                          <a:latin typeface="08서울한강체 L" panose="02020603020101020101" pitchFamily="18" charset="-127"/>
                          <a:ea typeface="08서울한강체 L" panose="02020603020101020101" pitchFamily="18" charset="-127"/>
                        </a:rPr>
                        <a:t>44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14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맵 에디터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5D562-029F-D001-2EB2-F0ECD49ACFB5}"/>
              </a:ext>
            </a:extLst>
          </p:cNvPr>
          <p:cNvSpPr txBox="1"/>
          <p:nvPr/>
        </p:nvSpPr>
        <p:spPr>
          <a:xfrm>
            <a:off x="406400" y="1819564"/>
            <a:ext cx="116378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네이티브 플러그인</a:t>
            </a:r>
            <a:endParaRPr lang="en-US" altLang="ko-KR" dirty="0"/>
          </a:p>
          <a:p>
            <a:r>
              <a:rPr lang="en-US" altLang="ko-KR" dirty="0"/>
              <a:t>: C </a:t>
            </a:r>
            <a:r>
              <a:rPr lang="ko-KR" altLang="en-US" dirty="0"/>
              <a:t>기반 언어로 작성 가능하며 타겟 플랫폼에서 네이티브 코드 컴파일러로 </a:t>
            </a:r>
            <a:r>
              <a:rPr lang="ko-KR" altLang="en-US" dirty="0" err="1"/>
              <a:t>빌드됨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네이티브 플러그인 활용해 </a:t>
            </a:r>
            <a:r>
              <a:rPr lang="en-US" altLang="ko-KR" dirty="0"/>
              <a:t>C++</a:t>
            </a:r>
            <a:r>
              <a:rPr lang="ko-KR" altLang="en-US" dirty="0"/>
              <a:t>로 작성한 맵 에디터 기능 연결</a:t>
            </a:r>
            <a:endParaRPr lang="en-US" altLang="ko-KR" dirty="0"/>
          </a:p>
          <a:p>
            <a:r>
              <a:rPr lang="en-US" altLang="ko-KR" dirty="0"/>
              <a:t>Json </a:t>
            </a:r>
            <a:r>
              <a:rPr lang="ko-KR" altLang="en-US" dirty="0"/>
              <a:t>파일로 맵 데이터 저장 후 </a:t>
            </a:r>
            <a:r>
              <a:rPr lang="en-US" altLang="ko-KR" dirty="0"/>
              <a:t>unity</a:t>
            </a:r>
            <a:r>
              <a:rPr lang="ko-KR" altLang="en-US" dirty="0"/>
              <a:t>에서 자체 제공하는 모듈</a:t>
            </a:r>
            <a:r>
              <a:rPr lang="en-US" altLang="ko-KR" dirty="0"/>
              <a:t>, </a:t>
            </a:r>
            <a:r>
              <a:rPr lang="ko-KR" altLang="en-US" dirty="0"/>
              <a:t>혹은 자체적으로 생성한 기능을 통해 맵 데이터 읽어오기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Json </a:t>
            </a:r>
            <a:r>
              <a:rPr lang="ko-KR" altLang="en-US" dirty="0"/>
              <a:t>파일을 읽으면 이해가 쉬워 파일 내에서 수정이 가능하니 암호화하는 것이 좋음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Json vs binary </a:t>
            </a:r>
          </a:p>
          <a:p>
            <a:r>
              <a:rPr lang="en-US" altLang="ko-KR" dirty="0"/>
              <a:t>Json</a:t>
            </a:r>
            <a:r>
              <a:rPr lang="ko-KR" altLang="en-US" dirty="0"/>
              <a:t>이 더 빠르지만</a:t>
            </a:r>
            <a:r>
              <a:rPr lang="en-US" altLang="ko-KR" dirty="0"/>
              <a:t>, binary</a:t>
            </a:r>
            <a:r>
              <a:rPr lang="ko-KR" altLang="en-US" dirty="0"/>
              <a:t>의 용량이 더 작음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후에 </a:t>
            </a:r>
            <a:r>
              <a:rPr lang="ko-KR" altLang="en-US" dirty="0" err="1"/>
              <a:t>맵을</a:t>
            </a:r>
            <a:r>
              <a:rPr lang="ko-KR" altLang="en-US" dirty="0"/>
              <a:t> 만들고 그 용량 차이를 보고 난 후 결정 할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480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800" y="242888"/>
            <a:ext cx="11582400" cy="637222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2573" y="1859891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04800" y="242888"/>
            <a:ext cx="1737773" cy="161700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42573" y="285739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 환경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2573" y="3614307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42573" y="4430895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타 게임과의 차이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2573" y="5230616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개발 환경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8446" y="2857396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05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구현할 기술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38446" y="3614307"/>
            <a:ext cx="3658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06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역할 분담 및 개인 별 준비 현황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38446" y="4430895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07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8446" y="5230616"/>
            <a:ext cx="16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08 </a:t>
            </a:r>
            <a:r>
              <a:rPr lang="ko-KR" altLang="en-US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34539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A* 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알고리즘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430FF-602F-AFC7-B1A8-2CC11E5DE099}"/>
              </a:ext>
            </a:extLst>
          </p:cNvPr>
          <p:cNvSpPr txBox="1"/>
          <p:nvPr/>
        </p:nvSpPr>
        <p:spPr>
          <a:xfrm>
            <a:off x="101440" y="870993"/>
            <a:ext cx="11905673" cy="5954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A*  </a:t>
            </a:r>
            <a:r>
              <a:rPr lang="ko-KR" altLang="en-US" sz="1600" dirty="0"/>
              <a:t>알고리즘이란 주어진 출발 꼭짓점에서부터 목표 꼭짓점까지 가는 최단 경로를 찾아내는 그래프</a:t>
            </a:r>
            <a:r>
              <a:rPr lang="en-US" altLang="ko-KR" sz="1600" dirty="0"/>
              <a:t>/</a:t>
            </a:r>
            <a:r>
              <a:rPr lang="ko-KR" altLang="en-US" sz="1600" dirty="0"/>
              <a:t>트리 탐색 알고리즘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A*</a:t>
            </a:r>
            <a:r>
              <a:rPr lang="ko-KR" altLang="en-US" sz="1600" dirty="0"/>
              <a:t> 알고리즘은 현재 위치 </a:t>
            </a:r>
            <a:r>
              <a:rPr lang="en-US" altLang="ko-KR" sz="1600" dirty="0"/>
              <a:t>Node</a:t>
            </a:r>
            <a:r>
              <a:rPr lang="ko-KR" altLang="en-US" sz="1600" dirty="0"/>
              <a:t>에서 목표 위치 노드까지의 최단 거리를 찾기 위해 현재 위치 기준으로 노드의 가중치를 평가해 나가면서 최저 비용인 노드를 중심으로 이동한다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F(n) = g(n) + h(n)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g(n)</a:t>
            </a:r>
            <a:r>
              <a:rPr lang="ko-KR" altLang="en-US" sz="1600" dirty="0"/>
              <a:t>은 현재 노드에서 이웃 노드까지의 경로 가중치</a:t>
            </a:r>
            <a:r>
              <a:rPr lang="en-US" altLang="ko-KR" sz="1600" dirty="0"/>
              <a:t>(</a:t>
            </a:r>
            <a:r>
              <a:rPr lang="ko-KR" altLang="en-US" sz="1600" dirty="0"/>
              <a:t>비용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H(n)</a:t>
            </a:r>
            <a:r>
              <a:rPr lang="ko-KR" altLang="en-US" sz="1600" dirty="0"/>
              <a:t>은 이웃 노드에서 목표 노드까지의 추정 경로 가중치</a:t>
            </a:r>
            <a:r>
              <a:rPr lang="en-US" altLang="ko-KR" sz="1600" dirty="0"/>
              <a:t>(</a:t>
            </a:r>
            <a:r>
              <a:rPr lang="ko-KR" altLang="en-US" sz="1600" dirty="0"/>
              <a:t>비용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-&gt; </a:t>
            </a:r>
            <a:r>
              <a:rPr lang="ko-KR" altLang="en-US" sz="1600" dirty="0"/>
              <a:t>검색 가능성이 있는 노드들의 집합 </a:t>
            </a:r>
            <a:r>
              <a:rPr lang="en-US" altLang="ko-KR" sz="1600" dirty="0" err="1"/>
              <a:t>OpenList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-&gt; </a:t>
            </a:r>
            <a:r>
              <a:rPr lang="ko-KR" altLang="en-US" sz="1600" dirty="0"/>
              <a:t>이미 탐색이 끝난 노드들의 집합 </a:t>
            </a:r>
            <a:r>
              <a:rPr lang="en-US" altLang="ko-KR" sz="1600" dirty="0" err="1"/>
              <a:t>ClosedList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현재 위치에서 주변 이웃 노드들을 </a:t>
            </a:r>
            <a:r>
              <a:rPr lang="en-US" altLang="ko-KR" sz="1600" dirty="0" err="1"/>
              <a:t>OpenList</a:t>
            </a:r>
            <a:r>
              <a:rPr lang="ko-KR" altLang="en-US" sz="1600" dirty="0"/>
              <a:t>에 등록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/>
              <a:t>OpenList</a:t>
            </a:r>
            <a:r>
              <a:rPr lang="ko-KR" altLang="en-US" sz="1600" dirty="0"/>
              <a:t>에서 가장 적은 </a:t>
            </a:r>
            <a:r>
              <a:rPr lang="en-US" altLang="ko-KR" sz="1600" dirty="0"/>
              <a:t>F Cost</a:t>
            </a:r>
            <a:r>
              <a:rPr lang="ko-KR" altLang="en-US" sz="1600" dirty="0"/>
              <a:t>를 가진 노드로 이동하고 탐색 끝난 현재 노드를 </a:t>
            </a:r>
            <a:r>
              <a:rPr lang="en-US" altLang="ko-KR" sz="1600" dirty="0" err="1"/>
              <a:t>ClosedList</a:t>
            </a:r>
            <a:r>
              <a:rPr lang="en-US" altLang="ko-KR" sz="1600" dirty="0"/>
              <a:t> </a:t>
            </a:r>
            <a:r>
              <a:rPr lang="ko-KR" altLang="en-US" sz="1600" dirty="0"/>
              <a:t>로 이동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			(</a:t>
            </a:r>
            <a:r>
              <a:rPr lang="ko-KR" altLang="en-US" sz="1600" dirty="0"/>
              <a:t>만약 </a:t>
            </a:r>
            <a:r>
              <a:rPr lang="en-US" altLang="ko-KR" sz="1600" dirty="0"/>
              <a:t>F Cost</a:t>
            </a:r>
            <a:r>
              <a:rPr lang="ko-KR" altLang="en-US" sz="1600" dirty="0"/>
              <a:t>가 같으면 </a:t>
            </a:r>
            <a:r>
              <a:rPr lang="en-US" altLang="ko-KR" sz="1600" dirty="0" err="1"/>
              <a:t>OpenList</a:t>
            </a:r>
            <a:r>
              <a:rPr lang="en-US" altLang="ko-KR" sz="1600" dirty="0"/>
              <a:t> </a:t>
            </a:r>
            <a:r>
              <a:rPr lang="ko-KR" altLang="en-US" sz="1600" dirty="0"/>
              <a:t>중에서 가장 비용이 적은 노드 선택</a:t>
            </a:r>
            <a:r>
              <a:rPr lang="en-US" altLang="ko-KR" sz="1600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1,2</a:t>
            </a:r>
            <a:r>
              <a:rPr lang="ko-KR" altLang="en-US" sz="1600" dirty="0"/>
              <a:t> 반복하다 이동한 위치가 목표 위치 일 경우 탐색을 종료한다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975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5B9442D-C3BC-8B71-43E2-FDDA7804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6" y="821768"/>
            <a:ext cx="10880707" cy="58070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A* 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알고리즘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320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A* 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알고리즘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C952FA-8C2F-CB42-79D5-83598CEC73B6}"/>
              </a:ext>
            </a:extLst>
          </p:cNvPr>
          <p:cNvSpPr txBox="1"/>
          <p:nvPr/>
        </p:nvSpPr>
        <p:spPr>
          <a:xfrm>
            <a:off x="1270000" y="1583249"/>
            <a:ext cx="9144000" cy="457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그리드 구현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맵을</a:t>
            </a:r>
            <a:r>
              <a:rPr lang="ko-KR" altLang="en-US" sz="1400" dirty="0"/>
              <a:t> 그리드로 나누어서 각 그리드 셀에 대한 경로 계산을 수행하고</a:t>
            </a:r>
            <a:r>
              <a:rPr lang="en-US" altLang="ko-KR" sz="1400" dirty="0"/>
              <a:t>, </a:t>
            </a:r>
            <a:r>
              <a:rPr lang="ko-KR" altLang="en-US" sz="1400" dirty="0"/>
              <a:t>그리드 크기를 </a:t>
            </a:r>
            <a:r>
              <a:rPr lang="ko-KR" altLang="en-US" sz="1400" dirty="0" err="1"/>
              <a:t>맵의</a:t>
            </a:r>
            <a:r>
              <a:rPr lang="ko-KR" altLang="en-US" sz="1400" dirty="0"/>
              <a:t> 복잡성에 따라 결정하여 적절한 수치 찾기 </a:t>
            </a:r>
            <a:r>
              <a:rPr lang="en-US" altLang="ko-KR" sz="1400" dirty="0"/>
              <a:t>(</a:t>
            </a:r>
            <a:r>
              <a:rPr lang="ko-KR" altLang="en-US" sz="1400" dirty="0"/>
              <a:t>정교한 경로와 계산비용 반비례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경로 </a:t>
            </a:r>
            <a:r>
              <a:rPr lang="ko-KR" altLang="en-US" sz="1400" b="1" dirty="0" err="1"/>
              <a:t>캐싱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이미 계산된 경로를 </a:t>
            </a:r>
            <a:r>
              <a:rPr lang="ko-KR" altLang="en-US" sz="1400" dirty="0" err="1"/>
              <a:t>캐싱하여</a:t>
            </a:r>
            <a:r>
              <a:rPr lang="ko-KR" altLang="en-US" sz="1400" dirty="0"/>
              <a:t> 동일한 경로에 대한 다시 계산을 방지한다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몹이</a:t>
            </a:r>
            <a:r>
              <a:rPr lang="ko-KR" altLang="en-US" sz="1400" dirty="0"/>
              <a:t> 같은 경로를 사용하는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미리 계산된 최적 경로를 활용하여 성능을 향상시킴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부분 경로 재계산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몹이</a:t>
            </a:r>
            <a:r>
              <a:rPr lang="ko-KR" altLang="en-US" sz="1400" dirty="0"/>
              <a:t> 이동 중에 전체 경로를 다시 계산하는 대신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몹이</a:t>
            </a:r>
            <a:r>
              <a:rPr lang="ko-KR" altLang="en-US" sz="1400" dirty="0"/>
              <a:t> 이동하는 동안 부분적으로 경로를 재계산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몹이</a:t>
            </a:r>
            <a:r>
              <a:rPr lang="ko-KR" altLang="en-US" sz="1400" dirty="0"/>
              <a:t> 현재 위치에서 다음 목표 지점으로 이동할 때마다 부분적인 경로를 다시 계산하여 최적 경로를 유지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멀티스레딩</a:t>
            </a:r>
            <a:r>
              <a:rPr lang="ko-KR" altLang="en-US" sz="1400" b="1" dirty="0"/>
              <a:t> 또는 병렬 처리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여러 </a:t>
            </a:r>
            <a:r>
              <a:rPr lang="ko-KR" altLang="en-US" sz="1400" dirty="0" err="1"/>
              <a:t>몹이나</a:t>
            </a:r>
            <a:r>
              <a:rPr lang="ko-KR" altLang="en-US" sz="1400" dirty="0"/>
              <a:t> 경로 계산을 병렬로 처리하여 계산 속도를 높인다</a:t>
            </a:r>
            <a:r>
              <a:rPr lang="en-US" altLang="ko-KR" sz="1400" dirty="0"/>
              <a:t>.  </a:t>
            </a:r>
            <a:r>
              <a:rPr lang="ko-KR" altLang="en-US" sz="1400" dirty="0"/>
              <a:t>스레드 동기화 주의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71A66-0D37-C5FF-7F7B-A90FE65A87C4}"/>
              </a:ext>
            </a:extLst>
          </p:cNvPr>
          <p:cNvSpPr txBox="1"/>
          <p:nvPr/>
        </p:nvSpPr>
        <p:spPr>
          <a:xfrm>
            <a:off x="1276754" y="924128"/>
            <a:ext cx="456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고려해야할</a:t>
            </a:r>
            <a:r>
              <a:rPr lang="ko-KR" altLang="en-US" b="1" dirty="0"/>
              <a:t> 부분</a:t>
            </a:r>
          </a:p>
        </p:txBody>
      </p:sp>
    </p:spTree>
    <p:extLst>
      <p:ext uri="{BB962C8B-B14F-4D97-AF65-F5344CB8AC3E}">
        <p14:creationId xmlns:p14="http://schemas.microsoft.com/office/powerpoint/2010/main" val="543848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9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행동 트리와 </a:t>
            </a:r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FSM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89AD6-301F-B417-BF71-A5866172C000}"/>
              </a:ext>
            </a:extLst>
          </p:cNvPr>
          <p:cNvSpPr txBox="1"/>
          <p:nvPr/>
        </p:nvSpPr>
        <p:spPr>
          <a:xfrm>
            <a:off x="1127760" y="957230"/>
            <a:ext cx="9936480" cy="572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&lt;</a:t>
            </a:r>
            <a:r>
              <a:rPr lang="ko-KR" altLang="en-US" b="1" dirty="0"/>
              <a:t>행동 트리</a:t>
            </a:r>
            <a:r>
              <a:rPr lang="en-US" altLang="ko-KR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복잡한 행동 패턴 </a:t>
            </a:r>
            <a:r>
              <a:rPr lang="en-US" altLang="ko-KR" sz="1400" dirty="0"/>
              <a:t>: 	</a:t>
            </a:r>
            <a:r>
              <a:rPr lang="ko-KR" altLang="en-US" sz="1400" dirty="0"/>
              <a:t>행동 트리는 다양한 조건과 행동을 조합하여 복잡한 행동 패턴을 표현하기에 용이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	</a:t>
            </a:r>
            <a:r>
              <a:rPr lang="ko-KR" altLang="en-US" sz="1400" dirty="0"/>
              <a:t>유닛이 다양한 행동을 동적으로 변경해야 하는 상황에 적합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수정과 확장 용이 </a:t>
            </a:r>
            <a:r>
              <a:rPr lang="en-US" altLang="ko-KR" sz="1400" dirty="0"/>
              <a:t>: 	</a:t>
            </a:r>
            <a:r>
              <a:rPr lang="ko-KR" altLang="en-US" sz="1400" dirty="0"/>
              <a:t>행동 트리는 구조를 계층적으로 표현하므로</a:t>
            </a:r>
            <a:r>
              <a:rPr lang="en-US" altLang="ko-KR" sz="1400" dirty="0"/>
              <a:t>, </a:t>
            </a:r>
            <a:r>
              <a:rPr lang="ko-KR" altLang="en-US" sz="1400" dirty="0"/>
              <a:t>특정 부분을 수정하거나 확장하기가 상대적으로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	</a:t>
            </a:r>
            <a:r>
              <a:rPr lang="ko-KR" altLang="en-US" sz="1400" dirty="0"/>
              <a:t>새로운 행동을 추가하거나 조건을 변경하는 데 용이합니다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우선순위의 유연성 </a:t>
            </a:r>
            <a:r>
              <a:rPr lang="en-US" altLang="ko-KR" sz="1400" dirty="0"/>
              <a:t>: 	</a:t>
            </a:r>
            <a:r>
              <a:rPr lang="ko-KR" altLang="en-US" sz="1400" dirty="0"/>
              <a:t>행동 트리는 노드의 우선순위를 조절하여 특정 행동이 다른 행동보다 우선순위를 갖도록 함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	</a:t>
            </a:r>
            <a:r>
              <a:rPr lang="ko-KR" altLang="en-US" sz="1400" dirty="0"/>
              <a:t>이는 유연한 우선순위 기반의 행동 제어를 가능하게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&lt;FSM&gt;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간단한 상태 전이 </a:t>
            </a:r>
            <a:r>
              <a:rPr lang="en-US" altLang="ko-KR" sz="1400" dirty="0"/>
              <a:t>: 	</a:t>
            </a:r>
            <a:r>
              <a:rPr lang="ko-KR" altLang="en-US" sz="1400" dirty="0"/>
              <a:t>유닛의 행동이 간단하고 명확한 상태 전이에 의해 결정될 때 적합</a:t>
            </a:r>
            <a:r>
              <a:rPr lang="en-US" altLang="ko-KR" sz="1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	</a:t>
            </a:r>
            <a:r>
              <a:rPr lang="ko-KR" altLang="en-US" sz="1400" dirty="0"/>
              <a:t>예</a:t>
            </a:r>
            <a:r>
              <a:rPr lang="en-US" altLang="ko-KR" sz="1400" dirty="0"/>
              <a:t>) "</a:t>
            </a:r>
            <a:r>
              <a:rPr lang="ko-KR" altLang="en-US" sz="1400" dirty="0"/>
              <a:t>추격 중</a:t>
            </a:r>
            <a:r>
              <a:rPr lang="en-US" altLang="ko-KR" sz="1400" dirty="0"/>
              <a:t>", "</a:t>
            </a:r>
            <a:r>
              <a:rPr lang="ko-KR" altLang="en-US" sz="1400" dirty="0"/>
              <a:t>공격 중</a:t>
            </a:r>
            <a:r>
              <a:rPr lang="en-US" altLang="ko-KR" sz="1400" dirty="0"/>
              <a:t>", "</a:t>
            </a:r>
            <a:r>
              <a:rPr lang="ko-KR" altLang="en-US" sz="1400" dirty="0"/>
              <a:t>피하는 중</a:t>
            </a:r>
            <a:r>
              <a:rPr lang="en-US" altLang="ko-KR" sz="1400" dirty="0"/>
              <a:t>" </a:t>
            </a:r>
            <a:r>
              <a:rPr lang="ko-KR" altLang="en-US" sz="1400" dirty="0"/>
              <a:t>등과 같은 명확한 상태로 구성된 경우에 유용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각 상태가 독립적 </a:t>
            </a:r>
            <a:r>
              <a:rPr lang="en-US" altLang="ko-KR" sz="1400" dirty="0"/>
              <a:t>: 	</a:t>
            </a:r>
            <a:r>
              <a:rPr lang="ko-KR" altLang="en-US" sz="1400" dirty="0"/>
              <a:t>각 상태가 서로 독립적이고 다른 상태에 영향을 미치지 않는 경우</a:t>
            </a:r>
            <a:r>
              <a:rPr lang="en-US" altLang="ko-KR" sz="1400" dirty="0"/>
              <a:t> </a:t>
            </a:r>
            <a:r>
              <a:rPr lang="ko-KR" altLang="en-US" sz="1400" dirty="0"/>
              <a:t>상태 전이 용이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구현이 간단 </a:t>
            </a:r>
            <a:r>
              <a:rPr lang="en-US" altLang="ko-KR" sz="1400" dirty="0"/>
              <a:t>: 	FSM</a:t>
            </a:r>
            <a:r>
              <a:rPr lang="ko-KR" altLang="en-US" sz="1400" dirty="0"/>
              <a:t>은 각 상태와 이벤트에 대한 구현이 간단하므로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	</a:t>
            </a:r>
            <a:r>
              <a:rPr lang="ko-KR" altLang="en-US" sz="1400" dirty="0"/>
              <a:t>빠르게 프로토타입을 만들거나 간단한 </a:t>
            </a:r>
            <a:r>
              <a:rPr lang="ko-KR" altLang="en-US" sz="1400" dirty="0" err="1"/>
              <a:t>몹의</a:t>
            </a:r>
            <a:r>
              <a:rPr lang="ko-KR" altLang="en-US" sz="1400" dirty="0"/>
              <a:t> 동작을 구현할 때 유용</a:t>
            </a:r>
          </a:p>
        </p:txBody>
      </p:sp>
    </p:spTree>
    <p:extLst>
      <p:ext uri="{BB962C8B-B14F-4D97-AF65-F5344CB8AC3E}">
        <p14:creationId xmlns:p14="http://schemas.microsoft.com/office/powerpoint/2010/main" val="3582560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9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행동 트리와 </a:t>
            </a:r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FSM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BF1436-04E2-07BB-69A3-D4B2715F5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6" y="972591"/>
            <a:ext cx="10609270" cy="54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0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JPS 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알고리즘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0A60D-3D83-4B94-7A89-767F4D42B404}"/>
              </a:ext>
            </a:extLst>
          </p:cNvPr>
          <p:cNvSpPr txBox="1"/>
          <p:nvPr/>
        </p:nvSpPr>
        <p:spPr>
          <a:xfrm>
            <a:off x="1165917" y="1205990"/>
            <a:ext cx="5085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JPS (Jump Point Search)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CF4B8-E225-98B6-636C-F7D2E0243EEF}"/>
              </a:ext>
            </a:extLst>
          </p:cNvPr>
          <p:cNvSpPr txBox="1"/>
          <p:nvPr/>
        </p:nvSpPr>
        <p:spPr>
          <a:xfrm>
            <a:off x="1165917" y="1575323"/>
            <a:ext cx="10185573" cy="484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A*</a:t>
            </a:r>
            <a:r>
              <a:rPr lang="ko-KR" altLang="en-US" sz="1600" dirty="0"/>
              <a:t> 알고리즘의 개선형 알고리즘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A* </a:t>
            </a:r>
            <a:r>
              <a:rPr lang="ko-KR" altLang="en-US" sz="1600" dirty="0"/>
              <a:t>알고리즘은 가능한 모든 노드에 가능성을 두고 검색하며</a:t>
            </a:r>
            <a:r>
              <a:rPr lang="en-US" altLang="ko-KR" sz="1600" dirty="0"/>
              <a:t>,  priority queue</a:t>
            </a:r>
            <a:r>
              <a:rPr lang="ko-KR" altLang="en-US" sz="1600" dirty="0"/>
              <a:t>를 사용해 정렬하는 비용이 든다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내가 가는 모든 곳에 노드가 생성된다</a:t>
            </a:r>
            <a:r>
              <a:rPr lang="en-US" altLang="ko-KR" sz="1600" dirty="0"/>
              <a:t>. (</a:t>
            </a:r>
            <a:r>
              <a:rPr lang="ko-KR" altLang="en-US" sz="1600" dirty="0"/>
              <a:t>최대 </a:t>
            </a:r>
            <a:r>
              <a:rPr lang="en-US" altLang="ko-KR" sz="1600" dirty="0"/>
              <a:t>8</a:t>
            </a:r>
            <a:r>
              <a:rPr lang="ko-KR" altLang="en-US" sz="1600" dirty="0"/>
              <a:t>방향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/>
              <a:t>해결할 수 있는 방법 </a:t>
            </a:r>
            <a:r>
              <a:rPr lang="en-US" altLang="ko-KR" sz="1600" dirty="0"/>
              <a:t>: </a:t>
            </a:r>
            <a:r>
              <a:rPr lang="ko-KR" altLang="en-US" sz="1600" dirty="0"/>
              <a:t>방향성을 고려해 중간에 거쳐가는 노드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OpenList</a:t>
            </a:r>
            <a:r>
              <a:rPr lang="ko-KR" altLang="en-US" sz="1600" dirty="0"/>
              <a:t>에 추가되는 노드</a:t>
            </a:r>
            <a:r>
              <a:rPr lang="en-US" altLang="ko-KR" sz="1600" dirty="0"/>
              <a:t>)</a:t>
            </a:r>
            <a:r>
              <a:rPr lang="ko-KR" altLang="en-US" sz="1600" dirty="0"/>
              <a:t>의 생성을 줄인다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/>
              <a:t>직진한다는 개념</a:t>
            </a:r>
            <a:r>
              <a:rPr lang="en-US" altLang="ko-KR" sz="1600" dirty="0"/>
              <a:t>, </a:t>
            </a:r>
            <a:r>
              <a:rPr lang="ko-KR" altLang="en-US" sz="1600" dirty="0"/>
              <a:t>코너라는 개념 추가 필요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Noto Sans KR"/>
              </a:rPr>
              <a:t>다음 조건들 중 하나를 만족할 때까지 결정된 방향으로 직진한다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현재 방향으로 나아갔을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지도를 벗어나거나 장애물이 있을 때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목적지 노드일 때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노드와 연결된 노드들 중에 </a:t>
            </a:r>
            <a:r>
              <a:rPr lang="en-US" altLang="ko-KR" sz="1600" b="1" dirty="0"/>
              <a:t>forced</a:t>
            </a:r>
            <a:r>
              <a:rPr lang="en-US" altLang="ko-KR" sz="1600" dirty="0"/>
              <a:t> </a:t>
            </a:r>
            <a:r>
              <a:rPr lang="ko-KR" altLang="en-US" sz="1600" dirty="0"/>
              <a:t>노드가 있는 경우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4. (</a:t>
            </a:r>
            <a:r>
              <a:rPr lang="ko-KR" altLang="en-US" sz="1600" dirty="0"/>
              <a:t>대각선 방향으로 이동 중인 경우</a:t>
            </a:r>
            <a:r>
              <a:rPr lang="en-US" altLang="ko-KR" sz="1600" dirty="0"/>
              <a:t>) </a:t>
            </a:r>
            <a:r>
              <a:rPr lang="ko-KR" altLang="en-US" sz="1600" dirty="0"/>
              <a:t>대각선 방향을 분해한 방향 중에 조건 </a:t>
            </a:r>
            <a:r>
              <a:rPr lang="en-US" altLang="ko-KR" sz="1600" dirty="0"/>
              <a:t>2, 3</a:t>
            </a:r>
            <a:r>
              <a:rPr lang="ko-KR" altLang="en-US" sz="1600" dirty="0"/>
              <a:t>을 만족하는 노드가 있는 경우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67348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JPS </a:t>
            </a:r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알고리즘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DAF72-4D9D-183B-0333-2C76450FB69B}"/>
              </a:ext>
            </a:extLst>
          </p:cNvPr>
          <p:cNvSpPr txBox="1"/>
          <p:nvPr/>
        </p:nvSpPr>
        <p:spPr>
          <a:xfrm>
            <a:off x="360218" y="1177913"/>
            <a:ext cx="11471563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 err="1"/>
              <a:t>수평수직</a:t>
            </a:r>
            <a:r>
              <a:rPr lang="ko-KR" altLang="en-US" sz="1800" dirty="0"/>
              <a:t> 진행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가던 방향을 확인</a:t>
            </a:r>
            <a:r>
              <a:rPr lang="en-US" altLang="ko-KR" sz="1800" dirty="0"/>
              <a:t>(</a:t>
            </a:r>
            <a:r>
              <a:rPr lang="ko-KR" altLang="en-US" sz="1800" dirty="0"/>
              <a:t>즉 </a:t>
            </a:r>
            <a:r>
              <a:rPr lang="en-US" altLang="ko-KR" sz="1800" dirty="0"/>
              <a:t>parent</a:t>
            </a:r>
            <a:r>
              <a:rPr lang="ko-KR" altLang="en-US" sz="1800" dirty="0"/>
              <a:t>로 부터 나의 방향</a:t>
            </a:r>
            <a:r>
              <a:rPr lang="en-US" altLang="ko-KR" sz="1800" dirty="0"/>
              <a:t>) : </a:t>
            </a:r>
            <a:r>
              <a:rPr lang="ko-KR" altLang="en-US" sz="1800" dirty="0"/>
              <a:t>필수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가는 방향 기준 왼쪽에 코너라면 가는 방향기준 왼쪽 대각선 확인 </a:t>
            </a:r>
            <a:r>
              <a:rPr lang="en-US" altLang="ko-KR" sz="1800" dirty="0"/>
              <a:t>: </a:t>
            </a:r>
            <a:r>
              <a:rPr lang="ko-KR" altLang="en-US" sz="1800" dirty="0"/>
              <a:t>조건에 따라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가는 방향 기준 오른쪽에 코너라면 가는 방향 기준 오른쪽 대각선 확인 </a:t>
            </a:r>
            <a:r>
              <a:rPr lang="en-US" altLang="ko-KR" sz="1800" dirty="0"/>
              <a:t>: </a:t>
            </a:r>
            <a:r>
              <a:rPr lang="ko-KR" altLang="en-US" sz="1800" dirty="0"/>
              <a:t>조건에 따라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대각 진행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가던 방향을 확인 </a:t>
            </a:r>
            <a:r>
              <a:rPr lang="en-US" altLang="ko-KR" sz="1800" dirty="0"/>
              <a:t>(</a:t>
            </a:r>
            <a:r>
              <a:rPr lang="ko-KR" altLang="en-US" sz="1800" dirty="0"/>
              <a:t>즉 </a:t>
            </a:r>
            <a:r>
              <a:rPr lang="en-US" altLang="ko-KR" sz="1800" dirty="0"/>
              <a:t>parent</a:t>
            </a:r>
            <a:r>
              <a:rPr lang="ko-KR" altLang="en-US" sz="1800" dirty="0"/>
              <a:t>로 부터 나의 방향</a:t>
            </a:r>
            <a:r>
              <a:rPr lang="en-US" altLang="ko-KR" sz="1800" dirty="0"/>
              <a:t>) : </a:t>
            </a:r>
            <a:r>
              <a:rPr lang="ko-KR" altLang="en-US" sz="1800" dirty="0"/>
              <a:t>필수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위쪽 방향 확인</a:t>
            </a:r>
            <a:r>
              <a:rPr lang="en-US" altLang="ko-KR" sz="1800" dirty="0"/>
              <a:t>(</a:t>
            </a:r>
            <a:r>
              <a:rPr lang="ko-KR" altLang="en-US" sz="1800" dirty="0"/>
              <a:t>진행 방향이 왼쪽 위이기 때문에 왼쪽과 위쪽을 확인 해야 함</a:t>
            </a:r>
            <a:r>
              <a:rPr lang="en-US" altLang="ko-KR" sz="1800" dirty="0"/>
              <a:t>) : </a:t>
            </a:r>
            <a:r>
              <a:rPr lang="ko-KR" altLang="en-US" sz="1800" dirty="0"/>
              <a:t>필수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오른쪽 방향 확인 </a:t>
            </a:r>
            <a:r>
              <a:rPr lang="en-US" altLang="ko-KR" sz="1800" dirty="0"/>
              <a:t>(</a:t>
            </a:r>
            <a:r>
              <a:rPr lang="ko-KR" altLang="en-US" sz="1800" dirty="0"/>
              <a:t>진행방향이 왼쪽 위이기 때문에 왼쪽과 위쪽을 확인 해야 함</a:t>
            </a:r>
            <a:r>
              <a:rPr lang="en-US" altLang="ko-KR" sz="1800" dirty="0"/>
              <a:t>) : </a:t>
            </a:r>
            <a:r>
              <a:rPr lang="ko-KR" altLang="en-US" sz="1800" dirty="0"/>
              <a:t>필수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왼쪽 위가 코너라면 왼쪽 위 확인 </a:t>
            </a:r>
            <a:r>
              <a:rPr lang="en-US" altLang="ko-KR" sz="1800" dirty="0"/>
              <a:t>: </a:t>
            </a:r>
            <a:r>
              <a:rPr lang="ko-KR" altLang="en-US" sz="1800" dirty="0"/>
              <a:t>조건에 따라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오른쪽 아래로 코너라면 오른쪽 아래 확인 </a:t>
            </a:r>
            <a:r>
              <a:rPr lang="en-US" altLang="ko-KR" sz="1800" dirty="0"/>
              <a:t>: </a:t>
            </a:r>
            <a:r>
              <a:rPr lang="ko-KR" altLang="en-US" sz="1800" dirty="0"/>
              <a:t>조건에 따라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55721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00</a:t>
            </a:r>
            <a:endParaRPr lang="ko-KR" altLang="en-US" sz="4400" dirty="0"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1803" y="45243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랜덤 지형 생성</a:t>
            </a:r>
            <a:endParaRPr lang="en-US" altLang="ko-KR" dirty="0">
              <a:solidFill>
                <a:srgbClr val="A2272C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E8B42-1725-00DE-69D1-38B3FC9C8467}"/>
              </a:ext>
            </a:extLst>
          </p:cNvPr>
          <p:cNvSpPr txBox="1"/>
          <p:nvPr/>
        </p:nvSpPr>
        <p:spPr>
          <a:xfrm>
            <a:off x="101440" y="1209314"/>
            <a:ext cx="70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랜덤 지형 생성 알고리즘 </a:t>
            </a:r>
            <a:r>
              <a:rPr lang="en-US" altLang="ko-KR" b="1" dirty="0"/>
              <a:t>_ Diamond- Square </a:t>
            </a:r>
            <a:r>
              <a:rPr lang="ko-KR" altLang="en-US" b="1" dirty="0"/>
              <a:t>알고리즘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229B4-301C-D2D5-FBD8-DDF6FC05D33A}"/>
              </a:ext>
            </a:extLst>
          </p:cNvPr>
          <p:cNvSpPr txBox="1"/>
          <p:nvPr/>
        </p:nvSpPr>
        <p:spPr>
          <a:xfrm>
            <a:off x="101440" y="1740899"/>
            <a:ext cx="11702632" cy="484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지형 생성 및 표현에 사용되는 절차적인 알고리즘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3D </a:t>
            </a:r>
            <a:r>
              <a:rPr lang="ko-KR" altLang="en-US" sz="1600" dirty="0"/>
              <a:t>그리드 초기화 </a:t>
            </a:r>
            <a:r>
              <a:rPr lang="en-US" altLang="ko-KR" sz="1600" dirty="0"/>
              <a:t>(Initialization) : 3D </a:t>
            </a:r>
            <a:r>
              <a:rPr lang="ko-KR" altLang="en-US" sz="1600" dirty="0"/>
              <a:t>지형을 나타내는 </a:t>
            </a:r>
            <a:r>
              <a:rPr lang="en-US" altLang="ko-KR" sz="1600" dirty="0"/>
              <a:t>3D </a:t>
            </a:r>
            <a:r>
              <a:rPr lang="ko-KR" altLang="en-US" sz="1600" dirty="0"/>
              <a:t>그리드를 초기화하고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가장자리에 초기 값을 할당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다이아몬드 단계 </a:t>
            </a:r>
            <a:r>
              <a:rPr lang="en-US" altLang="ko-KR" sz="1600" dirty="0"/>
              <a:t>(Diamond Step) : </a:t>
            </a:r>
            <a:r>
              <a:rPr lang="ko-KR" altLang="en-US" sz="1600" dirty="0"/>
              <a:t>현재 다이아몬드의 중심에 위치한 포인트의 높이 값을 주변 </a:t>
            </a:r>
            <a:r>
              <a:rPr lang="en-US" altLang="ko-KR" sz="1600" dirty="0"/>
              <a:t>4</a:t>
            </a:r>
            <a:r>
              <a:rPr lang="ko-KR" altLang="en-US" sz="1600" dirty="0"/>
              <a:t>개의 꼭짓점의 평균값에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			</a:t>
            </a:r>
            <a:r>
              <a:rPr lang="ko-KR" altLang="en-US" sz="1600" dirty="0"/>
              <a:t>무작위 오프셋을 더하여 설정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스퀘어 단계 </a:t>
            </a:r>
            <a:r>
              <a:rPr lang="en-US" altLang="ko-KR" sz="1600" dirty="0"/>
              <a:t>(Square Step) : </a:t>
            </a:r>
            <a:r>
              <a:rPr lang="ko-KR" altLang="en-US" sz="1600" dirty="0"/>
              <a:t>각 사각형의 중심에 위치한 포인트의 높이 값을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		</a:t>
            </a:r>
            <a:r>
              <a:rPr lang="ko-KR" altLang="en-US" sz="1600" dirty="0"/>
              <a:t>주변 </a:t>
            </a:r>
            <a:r>
              <a:rPr lang="en-US" altLang="ko-KR" sz="1600" dirty="0"/>
              <a:t>4</a:t>
            </a:r>
            <a:r>
              <a:rPr lang="ko-KR" altLang="en-US" sz="1600" dirty="0"/>
              <a:t>개의 꼭짓점의 평균값에 무작위 오프셋을 더하여 설정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4. </a:t>
            </a:r>
            <a:r>
              <a:rPr lang="ko-KR" altLang="en-US" sz="1600" dirty="0"/>
              <a:t>변화량 조절 </a:t>
            </a:r>
            <a:r>
              <a:rPr lang="en-US" altLang="ko-KR" sz="1600" dirty="0"/>
              <a:t>(Variance Reduction) : </a:t>
            </a:r>
            <a:r>
              <a:rPr lang="ko-KR" altLang="en-US" sz="1600" dirty="0"/>
              <a:t>변화량</a:t>
            </a:r>
            <a:r>
              <a:rPr lang="en-US" altLang="ko-KR" sz="1600" dirty="0"/>
              <a:t>(</a:t>
            </a:r>
            <a:r>
              <a:rPr lang="ko-KR" altLang="en-US" sz="1600" dirty="0"/>
              <a:t>무작위 오프셋의 범위</a:t>
            </a:r>
            <a:r>
              <a:rPr lang="en-US" altLang="ko-KR" sz="1600" dirty="0"/>
              <a:t>)</a:t>
            </a:r>
            <a:r>
              <a:rPr lang="ko-KR" altLang="en-US" sz="1600" dirty="0"/>
              <a:t>을 줄인다</a:t>
            </a:r>
            <a:r>
              <a:rPr lang="en-US" altLang="ko-KR" sz="1600" dirty="0"/>
              <a:t>. </a:t>
            </a:r>
            <a:r>
              <a:rPr lang="ko-KR" altLang="en-US" sz="1600" dirty="0"/>
              <a:t>결과로 지형이 </a:t>
            </a:r>
            <a:r>
              <a:rPr lang="ko-KR" altLang="en-US" sz="1600" dirty="0" err="1"/>
              <a:t>부드러워짐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5. </a:t>
            </a:r>
            <a:r>
              <a:rPr lang="ko-KR" altLang="en-US" sz="1600" dirty="0"/>
              <a:t>재귀적 반복 </a:t>
            </a:r>
            <a:r>
              <a:rPr lang="en-US" altLang="ko-KR" sz="1600" dirty="0"/>
              <a:t>(Recursive Iteration) : </a:t>
            </a:r>
            <a:r>
              <a:rPr lang="ko-KR" altLang="en-US" sz="1600" dirty="0"/>
              <a:t>다이아몬드와 스퀘어 단계를 반복하여 세부적인 높이 값을 계산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			</a:t>
            </a:r>
            <a:r>
              <a:rPr lang="ko-KR" altLang="en-US" sz="1600" dirty="0"/>
              <a:t>이를 원하는 해상도에 도달할 때까지 반복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8494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372392" y="5633934"/>
            <a:ext cx="11608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최근의  통계에서  보듯이 시뮬레이션 장르는  다른 장르에  비해  </a:t>
            </a:r>
            <a:r>
              <a:rPr lang="ko-KR" altLang="en-US" sz="2000" b="1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높은  수익률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을  보인다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시장의  </a:t>
            </a:r>
            <a:r>
              <a:rPr lang="ko-KR" altLang="en-US" sz="2000" b="1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일시적인  변동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이  보이지만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   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장기적으로는  시뮬레이션  게임이  높은  관심을  받고  지속적으로  </a:t>
            </a:r>
            <a:endParaRPr lang="en-US" altLang="ko-KR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성장할  것으로  판단된다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4" y="1438517"/>
            <a:ext cx="10526868" cy="36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0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372392" y="5633934"/>
            <a:ext cx="11608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최근의  통계에서  보듯이 시뮬레이션 장르는  다른 장르에  비해  </a:t>
            </a:r>
            <a:r>
              <a:rPr lang="ko-KR" altLang="en-US" sz="2000" b="1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높은  수익률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을  보인다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시장의  </a:t>
            </a:r>
            <a:r>
              <a:rPr lang="ko-KR" altLang="en-US" sz="2000" b="1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일시적인  변동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이  보이지만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   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장기적으로는  시뮬레이션  게임이  높은  관심을  받고  지속적으로  </a:t>
            </a:r>
            <a:endParaRPr lang="en-US" altLang="ko-KR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성장할  것으로  판단된다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74783" y="1362894"/>
            <a:ext cx="12003608" cy="4159940"/>
            <a:chOff x="91439" y="1506422"/>
            <a:chExt cx="12020906" cy="38906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" y="1514407"/>
              <a:ext cx="5822501" cy="336045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941" y="1506422"/>
              <a:ext cx="6198404" cy="33684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2225874" y="5051603"/>
              <a:ext cx="1759744" cy="34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시뮬레이션  장르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8524868" y="5051603"/>
              <a:ext cx="1209122" cy="34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전략  장르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05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7" y="676289"/>
            <a:ext cx="5324708" cy="52312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29" y="837157"/>
            <a:ext cx="4680975" cy="4680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0" y="5746682"/>
            <a:ext cx="554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필드에 있는 자원을 직접 채취해서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보유한 자원을 이용해 기지를 업그레이드 시킨다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755602" y="5746682"/>
            <a:ext cx="633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적의 공격을 방어하는 </a:t>
            </a:r>
            <a:r>
              <a:rPr lang="ko-KR" altLang="en-US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포탑</a:t>
            </a:r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적을 공격하는 </a:t>
            </a:r>
            <a:r>
              <a:rPr lang="ko-KR" altLang="en-US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포탑을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건설해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10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웨이브를 버티거나 적의 기지를 파괴하면 승리한다</a:t>
            </a:r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20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77800" y="2009306"/>
            <a:ext cx="6718105" cy="3723865"/>
            <a:chOff x="1809997" y="1349130"/>
            <a:chExt cx="11365136" cy="5706465"/>
          </a:xfrm>
        </p:grpSpPr>
        <p:grpSp>
          <p:nvGrpSpPr>
            <p:cNvPr id="10" name="그룹 9"/>
            <p:cNvGrpSpPr/>
            <p:nvPr/>
          </p:nvGrpSpPr>
          <p:grpSpPr>
            <a:xfrm>
              <a:off x="1809997" y="1349130"/>
              <a:ext cx="11365136" cy="5706465"/>
              <a:chOff x="1834935" y="1232752"/>
              <a:chExt cx="11365136" cy="570646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18042" y="1232752"/>
                <a:ext cx="7063145" cy="43391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314329-C635-4D26-B07F-D3530E7FDACB}"/>
                  </a:ext>
                </a:extLst>
              </p:cNvPr>
              <p:cNvSpPr txBox="1"/>
              <p:nvPr/>
            </p:nvSpPr>
            <p:spPr>
              <a:xfrm>
                <a:off x="1834935" y="5854450"/>
                <a:ext cx="11365136" cy="10847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게임이 시작되면 동서남북으로 적의 기지가 생성되며</a:t>
                </a:r>
                <a:endParaRPr lang="en-US" altLang="ko-KR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웨이브가 오는 시간이 표시된다</a:t>
                </a:r>
                <a:r>
                  <a:rPr lang="en-US" altLang="ko-KR" sz="2000" dirty="0"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.</a:t>
                </a:r>
                <a:endParaRPr lang="ko-KR" altLang="en-US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274" y="1349130"/>
              <a:ext cx="2362200" cy="135255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6607501" y="1488790"/>
            <a:ext cx="5387237" cy="4185329"/>
            <a:chOff x="6639764" y="1036670"/>
            <a:chExt cx="4874156" cy="34746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6639764" y="3923619"/>
              <a:ext cx="4874156" cy="5876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10</a:t>
              </a:r>
              <a:r>
                <a:rPr lang="ko-KR" altLang="en-US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웨이브까지 있으며</a:t>
              </a:r>
              <a:endPara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4,7,10</a:t>
              </a:r>
              <a:r>
                <a:rPr lang="ko-KR" altLang="en-US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웨이브는 스페셜웨이브가 온다</a:t>
              </a:r>
              <a:r>
                <a:rPr lang="en-US" altLang="ko-KR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.</a:t>
              </a:r>
              <a:r>
                <a:rPr lang="ko-KR" altLang="en-US" sz="2000" dirty="0"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 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6423" y="1036670"/>
              <a:ext cx="3780837" cy="288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9961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708953" y="2271451"/>
            <a:ext cx="613668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적은 </a:t>
            </a:r>
            <a:r>
              <a:rPr lang="ko-KR" altLang="en-US" sz="2000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웨이브마다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생성된다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</a:p>
          <a:p>
            <a:pPr algn="ctr"/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공격포탑에서 나오는 유닛은 일정 시간마다 </a:t>
            </a:r>
            <a:endParaRPr lang="en-US" altLang="ko-KR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생성되며 자동으로 적의 기지로 이동하여 공격한다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216840" y="5026691"/>
            <a:ext cx="535920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10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웨이브까지 적의 공격을 버티거나</a:t>
            </a:r>
            <a:endParaRPr lang="en-US" altLang="ko-KR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적의 모든 기지를 파괴하면 승리한다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1" y="1123474"/>
            <a:ext cx="5481276" cy="28749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3798366"/>
            <a:ext cx="4616153" cy="2693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054061" y="3798366"/>
            <a:ext cx="713793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 중에도 자원 채취 및 건설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 </a:t>
            </a:r>
            <a:r>
              <a:rPr lang="ko-KR" altLang="en-US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연구 등의 행동이 가능하다</a:t>
            </a:r>
            <a:r>
              <a:rPr lang="en-US" altLang="ko-KR" sz="20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sz="20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01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소개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9610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게임 시작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30474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자원 채취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31337" y="1445342"/>
            <a:ext cx="2108791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포탑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건설 및 연구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32626" y="1445342"/>
            <a:ext cx="2336102" cy="74725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일정 시간 후 방어</a:t>
            </a:r>
          </a:p>
        </p:txBody>
      </p:sp>
      <p:sp>
        <p:nvSpPr>
          <p:cNvPr id="18" name="다이아몬드 17"/>
          <p:cNvSpPr/>
          <p:nvPr/>
        </p:nvSpPr>
        <p:spPr>
          <a:xfrm>
            <a:off x="6453061" y="3193783"/>
            <a:ext cx="3015404" cy="1238899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10</a:t>
            </a:r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웨이브 후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생존 및 섬멸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82250" y="5105069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승리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023638" y="3439606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패배</a:t>
            </a:r>
            <a:endParaRPr lang="en-US" altLang="ko-KR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cxnSp>
        <p:nvCxnSpPr>
          <p:cNvPr id="22" name="직선 화살표 연결선 21"/>
          <p:cNvCxnSpPr>
            <a:stCxn id="18" idx="2"/>
            <a:endCxn id="19" idx="0"/>
          </p:cNvCxnSpPr>
          <p:nvPr/>
        </p:nvCxnSpPr>
        <p:spPr>
          <a:xfrm>
            <a:off x="7978692" y="4432682"/>
            <a:ext cx="8966" cy="67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63295" y="342167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No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04324" y="344857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No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2435" y="458652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Yes</a:t>
            </a:r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9223" y="2210129"/>
            <a:ext cx="2678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방어 중 자원 채취 및 </a:t>
            </a:r>
            <a:r>
              <a:rPr lang="ko-KR" altLang="en-US" sz="1600" dirty="0" err="1"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건설가능</a:t>
            </a:r>
            <a:endParaRPr lang="ko-KR" altLang="en-US" sz="1600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cxnSp>
        <p:nvCxnSpPr>
          <p:cNvPr id="8" name="직선 화살표 연결선 7"/>
          <p:cNvCxnSpPr>
            <a:stCxn id="10" idx="3"/>
            <a:endCxn id="11" idx="1"/>
          </p:cNvCxnSpPr>
          <p:nvPr/>
        </p:nvCxnSpPr>
        <p:spPr>
          <a:xfrm>
            <a:off x="1976284" y="1818968"/>
            <a:ext cx="354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3"/>
            <a:endCxn id="12" idx="1"/>
          </p:cNvCxnSpPr>
          <p:nvPr/>
        </p:nvCxnSpPr>
        <p:spPr>
          <a:xfrm>
            <a:off x="3977148" y="1818968"/>
            <a:ext cx="354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2" idx="3"/>
            <a:endCxn id="13" idx="1"/>
          </p:cNvCxnSpPr>
          <p:nvPr/>
        </p:nvCxnSpPr>
        <p:spPr>
          <a:xfrm>
            <a:off x="6440128" y="1818968"/>
            <a:ext cx="39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2"/>
            <a:endCxn id="18" idx="0"/>
          </p:cNvCxnSpPr>
          <p:nvPr/>
        </p:nvCxnSpPr>
        <p:spPr>
          <a:xfrm flipH="1">
            <a:off x="7960763" y="2548683"/>
            <a:ext cx="17929" cy="64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8" idx="3"/>
            <a:endCxn id="20" idx="1"/>
          </p:cNvCxnSpPr>
          <p:nvPr/>
        </p:nvCxnSpPr>
        <p:spPr>
          <a:xfrm flipV="1">
            <a:off x="9468465" y="3813232"/>
            <a:ext cx="5551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3198663" y="3813232"/>
            <a:ext cx="3262713" cy="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3192054" y="2192594"/>
            <a:ext cx="6609" cy="162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05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타 게임과의 차이점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77800" y="1373448"/>
            <a:ext cx="6100618" cy="5176982"/>
            <a:chOff x="548466" y="1297466"/>
            <a:chExt cx="5344160" cy="445008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4880E38-0FAA-4438-8AB2-6699E31A94C1}"/>
                </a:ext>
              </a:extLst>
            </p:cNvPr>
            <p:cNvGrpSpPr/>
            <p:nvPr/>
          </p:nvGrpSpPr>
          <p:grpSpPr>
            <a:xfrm>
              <a:off x="548466" y="1297466"/>
              <a:ext cx="5344160" cy="4450080"/>
              <a:chOff x="548466" y="1297466"/>
              <a:chExt cx="5344160" cy="4450080"/>
            </a:xfrm>
          </p:grpSpPr>
          <p:sp>
            <p:nvSpPr>
              <p:cNvPr id="17" name="사각형: 둥근 모서리 1">
                <a:extLst>
                  <a:ext uri="{FF2B5EF4-FFF2-40B4-BE49-F238E27FC236}">
                    <a16:creationId xmlns:a16="http://schemas.microsoft.com/office/drawing/2014/main" id="{88DAF014-91EB-46ED-A066-52758E9E050B}"/>
                  </a:ext>
                </a:extLst>
              </p:cNvPr>
              <p:cNvSpPr/>
              <p:nvPr/>
            </p:nvSpPr>
            <p:spPr>
              <a:xfrm>
                <a:off x="548466" y="1297466"/>
                <a:ext cx="5344160" cy="4450080"/>
              </a:xfrm>
              <a:prstGeom prst="roundRect">
                <a:avLst>
                  <a:gd name="adj" fmla="val 12329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A593D5-501E-457D-A8CA-AB659DA69256}"/>
                  </a:ext>
                </a:extLst>
              </p:cNvPr>
              <p:cNvSpPr txBox="1"/>
              <p:nvPr/>
            </p:nvSpPr>
            <p:spPr>
              <a:xfrm>
                <a:off x="2682664" y="2043885"/>
                <a:ext cx="2122925" cy="44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아스트로니어</a:t>
                </a:r>
                <a:endParaRPr lang="ko-KR" altLang="en-US" sz="2800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27385C-4021-4E81-9927-7001CEA3757F}"/>
                  </a:ext>
                </a:extLst>
              </p:cNvPr>
              <p:cNvSpPr txBox="1"/>
              <p:nvPr/>
            </p:nvSpPr>
            <p:spPr>
              <a:xfrm>
                <a:off x="548466" y="2992644"/>
                <a:ext cx="5344160" cy="2079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지표면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/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지하의 자원을 채취하여 발전하는 것이 주 목적</a:t>
                </a:r>
                <a:endParaRPr lang="en-US" altLang="ko-KR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자원을 이용해 설비를 건설하여 기지의 기능을 발전</a:t>
                </a:r>
                <a:endParaRPr lang="en-US" altLang="ko-KR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도구 제작 및 생물 연구를 통해 상위 도구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건물을 해금하는 등 생존과 탐색</a:t>
                </a:r>
                <a:endParaRPr lang="en-US" altLang="ko-KR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endParaRPr lang="en-US" altLang="ko-KR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-&gt; </a:t>
                </a:r>
                <a:r>
                  <a:rPr lang="ko-KR" altLang="en-US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확실한 목표가 없다</a:t>
                </a:r>
                <a:r>
                  <a:rPr lang="en-US" altLang="ko-KR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-&gt; </a:t>
                </a:r>
                <a:r>
                  <a:rPr lang="ko-KR" altLang="en-US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생존 게임인데 위기감이 없다</a:t>
                </a:r>
                <a:r>
                  <a:rPr lang="en-US" altLang="ko-KR" b="1" dirty="0">
                    <a:solidFill>
                      <a:schemeClr val="bg1"/>
                    </a:solidFill>
                    <a:latin typeface="08서울한강체 L" panose="02020603020101020101" pitchFamily="18" charset="-127"/>
                    <a:ea typeface="08서울한강체 L" panose="02020603020101020101" pitchFamily="18" charset="-127"/>
                  </a:rPr>
                  <a:t>.</a:t>
                </a: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26" y="1592469"/>
              <a:ext cx="1295893" cy="129589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262" y="1036670"/>
            <a:ext cx="5652924" cy="318192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806" y="4314304"/>
            <a:ext cx="1616481" cy="24392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116" y="4314305"/>
            <a:ext cx="1607006" cy="243920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7817" y="5029200"/>
            <a:ext cx="6029036" cy="673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4081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2796</TotalTime>
  <Words>1521</Words>
  <Application>Microsoft Office PowerPoint</Application>
  <PresentationFormat>와이드스크린</PresentationFormat>
  <Paragraphs>330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Wingdings</vt:lpstr>
      <vt:lpstr>08서울한강체 M</vt:lpstr>
      <vt:lpstr>08서울한강체 L</vt:lpstr>
      <vt:lpstr>Noto Sans KR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고선우(2017180002)</cp:lastModifiedBy>
  <cp:revision>70</cp:revision>
  <dcterms:created xsi:type="dcterms:W3CDTF">2018-07-07T15:21:19Z</dcterms:created>
  <dcterms:modified xsi:type="dcterms:W3CDTF">2023-11-28T05:06:50Z</dcterms:modified>
</cp:coreProperties>
</file>